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1" r:id="rId1"/>
  </p:sldMasterIdLst>
  <p:notesMasterIdLst>
    <p:notesMasterId r:id="rId16"/>
  </p:notesMasterIdLst>
  <p:sldIdLst>
    <p:sldId id="256" r:id="rId2"/>
    <p:sldId id="257" r:id="rId3"/>
    <p:sldId id="258" r:id="rId4"/>
    <p:sldId id="274" r:id="rId5"/>
    <p:sldId id="262" r:id="rId6"/>
    <p:sldId id="264" r:id="rId7"/>
    <p:sldId id="268" r:id="rId8"/>
    <p:sldId id="265" r:id="rId9"/>
    <p:sldId id="263" r:id="rId10"/>
    <p:sldId id="266" r:id="rId11"/>
    <p:sldId id="270" r:id="rId12"/>
    <p:sldId id="276" r:id="rId13"/>
    <p:sldId id="275" r:id="rId14"/>
    <p:sldId id="271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40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5AE18-D2D2-45F5-BCD6-F71F57BA1818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13D46D-17CE-40B3-BB39-B18CB70EFEA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6497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3D46D-17CE-40B3-BB39-B18CB70EFEA4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38059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13D46D-17CE-40B3-BB39-B18CB70EFEA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7447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66442" y="1447801"/>
            <a:ext cx="662096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6442" y="4777380"/>
            <a:ext cx="662096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387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4800587"/>
            <a:ext cx="66209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6442" y="685800"/>
            <a:ext cx="662096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3" y="5367325"/>
            <a:ext cx="662096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25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2" y="1447800"/>
            <a:ext cx="6620968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3657600"/>
            <a:ext cx="6620968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461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409" y="1447800"/>
            <a:ext cx="6001049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448177" y="3771174"/>
            <a:ext cx="546115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2" y="4350657"/>
            <a:ext cx="6620968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673897" y="971253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999690" y="2613787"/>
            <a:ext cx="601591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sz="12200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9234481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3124201"/>
            <a:ext cx="662096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48872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4834" y="1981200"/>
            <a:ext cx="22107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489475" y="2667000"/>
            <a:ext cx="219608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3504" y="1981200"/>
            <a:ext cx="220275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905586" y="2667000"/>
            <a:ext cx="2210671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1981200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5344917" y="2667000"/>
            <a:ext cx="2199658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02974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475" y="4250949"/>
            <a:ext cx="22056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489475" y="2209800"/>
            <a:ext cx="2205612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489475" y="4827212"/>
            <a:ext cx="2205612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917792" y="4250949"/>
            <a:ext cx="21984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2917791" y="2209800"/>
            <a:ext cx="2198466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2916776" y="4827211"/>
            <a:ext cx="2201378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344917" y="4250949"/>
            <a:ext cx="21996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344916" y="2209800"/>
            <a:ext cx="219965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5344824" y="4827209"/>
            <a:ext cx="2202571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2795334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5223030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83930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76119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29782" y="430214"/>
            <a:ext cx="1314793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475" y="773205"/>
            <a:ext cx="5568812" cy="548313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848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27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3" y="2861734"/>
            <a:ext cx="662096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442" y="4777381"/>
            <a:ext cx="662096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258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7700" y="2060576"/>
            <a:ext cx="3298113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41975" y="2056093"/>
            <a:ext cx="3298115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399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1905000"/>
            <a:ext cx="329811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700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41976" y="1905000"/>
            <a:ext cx="3298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41976" y="2514600"/>
            <a:ext cx="3298113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086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56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1086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441" y="1447800"/>
            <a:ext cx="2551462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97" y="1447800"/>
            <a:ext cx="3898013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129281"/>
            <a:ext cx="25514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46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5656" y="1854192"/>
            <a:ext cx="3820674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213517" y="1143000"/>
            <a:ext cx="2400925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6441" y="3657600"/>
            <a:ext cx="3814728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7545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val 21"/>
          <p:cNvSpPr/>
          <p:nvPr/>
        </p:nvSpPr>
        <p:spPr>
          <a:xfrm>
            <a:off x="629943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3" name="Oval 22"/>
          <p:cNvSpPr/>
          <p:nvPr/>
        </p:nvSpPr>
        <p:spPr>
          <a:xfrm>
            <a:off x="5689832" y="-457200"/>
            <a:ext cx="1600200" cy="1600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4000"/>
                </a:schemeClr>
              </a:gs>
              <a:gs pos="73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7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val 23"/>
          <p:cNvSpPr/>
          <p:nvPr/>
        </p:nvSpPr>
        <p:spPr>
          <a:xfrm>
            <a:off x="6299432" y="6096000"/>
            <a:ext cx="990600" cy="9906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9000"/>
                </a:schemeClr>
              </a:gs>
              <a:gs pos="66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5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0" name="Oval 19"/>
          <p:cNvSpPr/>
          <p:nvPr/>
        </p:nvSpPr>
        <p:spPr>
          <a:xfrm>
            <a:off x="-153988" y="2667000"/>
            <a:ext cx="4191000" cy="41910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11000"/>
                </a:schemeClr>
              </a:gs>
              <a:gs pos="75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1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1" name="Oval 20"/>
          <p:cNvSpPr/>
          <p:nvPr/>
        </p:nvSpPr>
        <p:spPr>
          <a:xfrm>
            <a:off x="-839788" y="2895600"/>
            <a:ext cx="2362200" cy="23622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8000"/>
                </a:schemeClr>
              </a:gs>
              <a:gs pos="72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8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9" name="Rectangle 18"/>
          <p:cNvSpPr/>
          <p:nvPr/>
        </p:nvSpPr>
        <p:spPr>
          <a:xfrm>
            <a:off x="7745644" y="0"/>
            <a:ext cx="685800" cy="109945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84710" y="452718"/>
            <a:ext cx="7055380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7700" y="2052925"/>
            <a:ext cx="6711654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7494989" y="1828771"/>
            <a:ext cx="990599" cy="22865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BBA5DC1F-EDE9-47E2-9329-8C8043D894FD}" type="datetimeFigureOut">
              <a:rPr lang="en-US" smtClean="0"/>
              <a:pPr/>
              <a:t>2/11/2015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6233335" y="3263371"/>
            <a:ext cx="3859795" cy="2286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7766431" y="295736"/>
            <a:ext cx="628813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1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0DFC1-85FD-4C20-90A9-AF8D4F02AC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408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52" r:id="rId1"/>
    <p:sldLayoutId id="2147483953" r:id="rId2"/>
    <p:sldLayoutId id="2147483954" r:id="rId3"/>
    <p:sldLayoutId id="2147483955" r:id="rId4"/>
    <p:sldLayoutId id="2147483956" r:id="rId5"/>
    <p:sldLayoutId id="2147483957" r:id="rId6"/>
    <p:sldLayoutId id="2147483958" r:id="rId7"/>
    <p:sldLayoutId id="2147483959" r:id="rId8"/>
    <p:sldLayoutId id="2147483960" r:id="rId9"/>
    <p:sldLayoutId id="2147483961" r:id="rId10"/>
    <p:sldLayoutId id="2147483962" r:id="rId11"/>
    <p:sldLayoutId id="2147483963" r:id="rId12"/>
    <p:sldLayoutId id="2147483964" r:id="rId13"/>
    <p:sldLayoutId id="2147483965" r:id="rId14"/>
    <p:sldLayoutId id="2147483966" r:id="rId15"/>
    <p:sldLayoutId id="2147483967" r:id="rId16"/>
    <p:sldLayoutId id="2147483968" r:id="rId17"/>
  </p:sldLayoutIdLst>
  <p:txStyles>
    <p:titleStyle>
      <a:lvl1pPr algn="l" defTabSz="457207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6" indent="-342906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62" indent="-285755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20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2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3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42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49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57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64" indent="-228604" algn="l" defTabSz="457207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7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15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22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3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38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46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53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61" algn="l" defTabSz="45720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073" y="990600"/>
            <a:ext cx="7467600" cy="35814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000" dirty="0" smtClean="0">
                <a:solidFill>
                  <a:schemeClr val="accent3"/>
                </a:solidFill>
              </a:rPr>
              <a:t>Ball Jr. High School Incoming</a:t>
            </a:r>
            <a:br>
              <a:rPr lang="en-US" sz="6000" dirty="0" smtClean="0">
                <a:solidFill>
                  <a:schemeClr val="accent3"/>
                </a:solidFill>
              </a:rPr>
            </a:br>
            <a:r>
              <a:rPr lang="en-US" sz="6000" dirty="0" smtClean="0">
                <a:solidFill>
                  <a:schemeClr val="accent3"/>
                </a:solidFill>
              </a:rPr>
              <a:t>7</a:t>
            </a:r>
            <a:r>
              <a:rPr lang="en-US" sz="6000" baseline="30000" dirty="0" smtClean="0">
                <a:solidFill>
                  <a:schemeClr val="accent3"/>
                </a:solidFill>
              </a:rPr>
              <a:t>th</a:t>
            </a:r>
            <a:r>
              <a:rPr lang="en-US" sz="6000" dirty="0" smtClean="0">
                <a:solidFill>
                  <a:schemeClr val="accent3"/>
                </a:solidFill>
              </a:rPr>
              <a:t> Grade </a:t>
            </a:r>
            <a:br>
              <a:rPr lang="en-US" sz="6000" dirty="0" smtClean="0">
                <a:solidFill>
                  <a:schemeClr val="accent3"/>
                </a:solidFill>
              </a:rPr>
            </a:br>
            <a:r>
              <a:rPr lang="en-US" sz="6000" dirty="0" smtClean="0">
                <a:solidFill>
                  <a:schemeClr val="accent3"/>
                </a:solidFill>
              </a:rPr>
              <a:t>Parent Night</a:t>
            </a:r>
            <a:endParaRPr lang="en-US" sz="6000" dirty="0">
              <a:solidFill>
                <a:schemeClr val="accent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572000"/>
            <a:ext cx="7854696" cy="1828800"/>
          </a:xfrm>
        </p:spPr>
        <p:txBody>
          <a:bodyPr>
            <a:normAutofit fontScale="550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sz="3500" b="1" dirty="0" smtClean="0">
              <a:solidFill>
                <a:srgbClr val="FFFF00"/>
              </a:solidFill>
            </a:endParaRPr>
          </a:p>
          <a:p>
            <a:pPr algn="ctr"/>
            <a:r>
              <a:rPr lang="en-US" sz="3500" b="1" dirty="0" smtClean="0">
                <a:solidFill>
                  <a:schemeClr val="accent2"/>
                </a:solidFill>
              </a:rPr>
              <a:t>WEDNESDAY, FEBRUARY 11, 2015</a:t>
            </a:r>
          </a:p>
          <a:p>
            <a:pPr algn="ctr"/>
            <a:r>
              <a:rPr lang="en-US" sz="3500" b="1" dirty="0" smtClean="0">
                <a:solidFill>
                  <a:schemeClr val="accent2"/>
                </a:solidFill>
              </a:rPr>
              <a:t>6 p.m.</a:t>
            </a:r>
          </a:p>
          <a:p>
            <a:pPr algn="ctr"/>
            <a:r>
              <a:rPr lang="en-US" sz="3500" b="1" dirty="0" smtClean="0">
                <a:solidFill>
                  <a:schemeClr val="accent2"/>
                </a:solidFill>
              </a:rPr>
              <a:t>www.balljhs.org</a:t>
            </a:r>
          </a:p>
          <a:p>
            <a:pPr algn="ctr"/>
            <a:endParaRPr lang="en-US" sz="65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52400" y="0"/>
            <a:ext cx="10134600" cy="731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ight Arrow 7"/>
          <p:cNvSpPr/>
          <p:nvPr/>
        </p:nvSpPr>
        <p:spPr>
          <a:xfrm>
            <a:off x="0" y="4953000"/>
            <a:ext cx="1143000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3810001"/>
            <a:ext cx="914400" cy="120032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r>
              <a:rPr lang="en-US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Don’t forget to sign!</a:t>
            </a:r>
            <a:endParaRPr lang="en-US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838200" y="-395494"/>
            <a:ext cx="10820400" cy="7520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ight Arrow 6"/>
          <p:cNvSpPr/>
          <p:nvPr/>
        </p:nvSpPr>
        <p:spPr>
          <a:xfrm>
            <a:off x="228600" y="5615940"/>
            <a:ext cx="597408" cy="48463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10800000" flipV="1">
            <a:off x="76200" y="5003414"/>
            <a:ext cx="749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100" b="1" dirty="0">
                <a:solidFill>
                  <a:schemeClr val="bg1"/>
                </a:solidFill>
              </a:rPr>
              <a:t>Parents Sign Here</a:t>
            </a:r>
            <a:endParaRPr lang="en-US" sz="1100" b="1" dirty="0"/>
          </a:p>
        </p:txBody>
      </p:sp>
      <p:sp>
        <p:nvSpPr>
          <p:cNvPr id="3" name="Rectangle 2"/>
          <p:cNvSpPr/>
          <p:nvPr/>
        </p:nvSpPr>
        <p:spPr>
          <a:xfrm>
            <a:off x="1219200" y="1752600"/>
            <a:ext cx="14478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1219200"/>
            <a:ext cx="8229600" cy="4648200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  <a:ea typeface="+mn-ea"/>
                <a:cs typeface="+mn-cs"/>
              </a:rPr>
              <a:t>Registration Cards and Enrollment Forms are Due Back to the 6th Grade Teacher</a:t>
            </a:r>
            <a:br>
              <a:rPr lang="en-US" dirty="0" smtClean="0">
                <a:solidFill>
                  <a:schemeClr val="accent3"/>
                </a:solidFill>
                <a:ea typeface="+mn-ea"/>
                <a:cs typeface="+mn-cs"/>
              </a:rPr>
            </a:br>
            <a:r>
              <a:rPr lang="en-US" dirty="0" smtClean="0">
                <a:solidFill>
                  <a:schemeClr val="accent3"/>
                </a:solidFill>
                <a:ea typeface="+mn-ea"/>
                <a:cs typeface="+mn-cs"/>
              </a:rPr>
              <a:t/>
            </a:r>
            <a:br>
              <a:rPr lang="en-US" dirty="0" smtClean="0">
                <a:solidFill>
                  <a:schemeClr val="accent3"/>
                </a:solidFill>
                <a:ea typeface="+mn-ea"/>
                <a:cs typeface="+mn-cs"/>
              </a:rPr>
            </a:br>
            <a:r>
              <a:rPr lang="en-US" cap="small" dirty="0" smtClean="0">
                <a:solidFill>
                  <a:schemeClr val="accent3"/>
                </a:solidFill>
              </a:rPr>
              <a:t>Please return your registration card and registration papers completely filled out and signed</a:t>
            </a:r>
            <a:r>
              <a:rPr lang="en-US" dirty="0" smtClean="0">
                <a:solidFill>
                  <a:schemeClr val="accent3"/>
                </a:solidFill>
              </a:rPr>
              <a:t/>
            </a:r>
            <a:br>
              <a:rPr lang="en-US" dirty="0" smtClean="0">
                <a:solidFill>
                  <a:schemeClr val="accent3"/>
                </a:solidFill>
              </a:rPr>
            </a:br>
            <a:endParaRPr lang="en-US" dirty="0" smtClean="0">
              <a:solidFill>
                <a:schemeClr val="accent3"/>
              </a:solidFill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Ball Basics….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5257800"/>
          </a:xfrm>
        </p:spPr>
        <p:txBody>
          <a:bodyPr>
            <a:norm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School begins </a:t>
            </a:r>
            <a:r>
              <a:rPr lang="en-US" sz="2400" b="1" dirty="0" smtClean="0">
                <a:solidFill>
                  <a:schemeClr val="accent3"/>
                </a:solidFill>
              </a:rPr>
              <a:t>Wednesday, August 12, 2015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School days are 7:55-2:20  M,W,TH,F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Late Start days are 8:50-2:20 Tuesdays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Intramural Sports are offered after school.  All students are encouraged to participate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A variety of clubs are offered for students to join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Homework Help Shop is offered before and after school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Anaheim Achieves is available on our campus</a:t>
            </a:r>
          </a:p>
          <a:p>
            <a:r>
              <a:rPr lang="en-US" sz="2400" dirty="0" smtClean="0">
                <a:solidFill>
                  <a:schemeClr val="accent3"/>
                </a:solidFill>
              </a:rPr>
              <a:t>Check out our school website:  </a:t>
            </a:r>
            <a:r>
              <a:rPr lang="en-US" sz="2400" b="1" u="sng" dirty="0" smtClean="0">
                <a:solidFill>
                  <a:schemeClr val="accent3"/>
                </a:solidFill>
              </a:rPr>
              <a:t>www.balljhs.org</a:t>
            </a:r>
          </a:p>
          <a:p>
            <a:endParaRPr lang="en-US" sz="3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433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52718"/>
            <a:ext cx="7311490" cy="140053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        </a:t>
            </a:r>
            <a:r>
              <a:rPr lang="en-US" dirty="0" smtClean="0">
                <a:solidFill>
                  <a:srgbClr val="FFC000"/>
                </a:solidFill>
              </a:rPr>
              <a:t>Elementary</a:t>
            </a:r>
            <a:r>
              <a:rPr lang="en-US" dirty="0" smtClean="0">
                <a:solidFill>
                  <a:schemeClr val="accent3"/>
                </a:solidFill>
              </a:rPr>
              <a:t> vs. Junior     </a:t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>     High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495800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u="sng" dirty="0" smtClean="0">
                <a:solidFill>
                  <a:schemeClr val="accent3"/>
                </a:solidFill>
              </a:rPr>
              <a:t>Elementary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1 teacher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1 classroom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Multiple subjects 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2 recesses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Dress Code-</a:t>
            </a:r>
            <a:r>
              <a:rPr lang="en-US" sz="2400" b="1" dirty="0" smtClean="0">
                <a:solidFill>
                  <a:schemeClr val="accent3"/>
                </a:solidFill>
              </a:rPr>
              <a:t>Uniforms 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400-1000 students</a:t>
            </a:r>
          </a:p>
          <a:p>
            <a:pPr algn="ctr"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en-US" sz="2400" u="sng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572000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u="sng" dirty="0" smtClean="0">
                <a:solidFill>
                  <a:schemeClr val="accent3"/>
                </a:solidFill>
              </a:rPr>
              <a:t>Junior High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7 teachers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7 classrooms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Multiple subjects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PE-no recess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Dress Code-</a:t>
            </a:r>
            <a:r>
              <a:rPr lang="en-US" sz="2400" b="1" dirty="0" smtClean="0">
                <a:solidFill>
                  <a:schemeClr val="accent3"/>
                </a:solidFill>
              </a:rPr>
              <a:t>Uniforms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4 min. passing periods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1000+ students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6672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1371600"/>
            <a:ext cx="6629400" cy="4343400"/>
          </a:xfrm>
        </p:spPr>
        <p:txBody>
          <a:bodyPr>
            <a:normAutofit/>
          </a:bodyPr>
          <a:lstStyle/>
          <a:p>
            <a:pPr algn="ctr"/>
            <a:r>
              <a:rPr lang="en-US" sz="6600" dirty="0" smtClean="0">
                <a:solidFill>
                  <a:schemeClr val="accent3"/>
                </a:solidFill>
              </a:rPr>
              <a:t/>
            </a:r>
            <a:br>
              <a:rPr lang="en-US" sz="6600" dirty="0" smtClean="0">
                <a:solidFill>
                  <a:schemeClr val="accent3"/>
                </a:solidFill>
              </a:rPr>
            </a:br>
            <a:r>
              <a:rPr lang="en-US" sz="7200" dirty="0" smtClean="0">
                <a:solidFill>
                  <a:schemeClr val="accent3"/>
                </a:solidFill>
              </a:rPr>
              <a:t>QUESTIONS?</a:t>
            </a:r>
            <a:endParaRPr lang="en-US" sz="7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en-US" sz="5400" dirty="0" smtClean="0">
                <a:solidFill>
                  <a:schemeClr val="accent3"/>
                </a:solidFill>
              </a:rPr>
              <a:t>Agenda</a:t>
            </a:r>
            <a:endParaRPr lang="en-US" sz="5400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81200"/>
            <a:ext cx="8839200" cy="48768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chemeClr val="accent3"/>
                </a:solidFill>
              </a:rPr>
              <a:t>Introductions</a:t>
            </a:r>
          </a:p>
          <a:p>
            <a:r>
              <a:rPr lang="en-US" sz="3600" dirty="0" smtClean="0">
                <a:solidFill>
                  <a:schemeClr val="accent3"/>
                </a:solidFill>
              </a:rPr>
              <a:t>Elementary vs. Junior High</a:t>
            </a:r>
          </a:p>
          <a:p>
            <a:r>
              <a:rPr lang="en-US" sz="3600" dirty="0" smtClean="0">
                <a:solidFill>
                  <a:schemeClr val="accent3"/>
                </a:solidFill>
              </a:rPr>
              <a:t>Choosing Electives</a:t>
            </a:r>
          </a:p>
          <a:p>
            <a:r>
              <a:rPr lang="en-US" sz="3600" dirty="0" smtClean="0">
                <a:solidFill>
                  <a:schemeClr val="accent3"/>
                </a:solidFill>
              </a:rPr>
              <a:t>Registration Card</a:t>
            </a:r>
          </a:p>
          <a:p>
            <a:r>
              <a:rPr lang="en-US" sz="3600" dirty="0" smtClean="0">
                <a:solidFill>
                  <a:schemeClr val="accent3"/>
                </a:solidFill>
              </a:rPr>
              <a:t>Questions???</a:t>
            </a:r>
            <a:endParaRPr lang="en-US" sz="36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Introductions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9448800" cy="5257800"/>
          </a:xfrm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Dr. Dabney-</a:t>
            </a:r>
            <a:r>
              <a:rPr lang="en-US" sz="2800" dirty="0" err="1" smtClean="0">
                <a:solidFill>
                  <a:schemeClr val="accent3"/>
                </a:solidFill>
              </a:rPr>
              <a:t>Lieras</a:t>
            </a:r>
            <a:r>
              <a:rPr lang="en-US" sz="2800" dirty="0" smtClean="0">
                <a:solidFill>
                  <a:schemeClr val="accent3"/>
                </a:solidFill>
              </a:rPr>
              <a:t>-Principal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Mrs. Houston-Assistant Principal   A-L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Mr. </a:t>
            </a:r>
            <a:r>
              <a:rPr lang="en-US" sz="2800" dirty="0" err="1" smtClean="0">
                <a:solidFill>
                  <a:schemeClr val="accent3"/>
                </a:solidFill>
              </a:rPr>
              <a:t>Valeriano</a:t>
            </a:r>
            <a:r>
              <a:rPr lang="en-US" sz="2800" dirty="0" smtClean="0">
                <a:solidFill>
                  <a:schemeClr val="accent3"/>
                </a:solidFill>
              </a:rPr>
              <a:t>-Assistant Principal  M-Z</a:t>
            </a:r>
          </a:p>
          <a:p>
            <a:endParaRPr lang="en-US" sz="2800" dirty="0" smtClean="0">
              <a:solidFill>
                <a:schemeClr val="accent3"/>
              </a:solidFill>
            </a:endParaRPr>
          </a:p>
          <a:p>
            <a:r>
              <a:rPr lang="en-US" sz="2800" dirty="0" smtClean="0">
                <a:solidFill>
                  <a:schemeClr val="accent3"/>
                </a:solidFill>
              </a:rPr>
              <a:t>Mr. Schwartz-Lead Counselor   A-L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Ms. </a:t>
            </a:r>
            <a:r>
              <a:rPr lang="en-US" sz="2800" dirty="0" err="1" smtClean="0">
                <a:solidFill>
                  <a:schemeClr val="accent3"/>
                </a:solidFill>
              </a:rPr>
              <a:t>Mounger</a:t>
            </a:r>
            <a:r>
              <a:rPr lang="en-US" sz="2800" dirty="0" smtClean="0">
                <a:solidFill>
                  <a:schemeClr val="accent3"/>
                </a:solidFill>
              </a:rPr>
              <a:t>-Counselor   M-Z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accent3"/>
              </a:solidFill>
            </a:endParaRPr>
          </a:p>
          <a:p>
            <a:r>
              <a:rPr lang="en-US" sz="2800" dirty="0" smtClean="0">
                <a:solidFill>
                  <a:schemeClr val="accent3"/>
                </a:solidFill>
              </a:rPr>
              <a:t>Ms. </a:t>
            </a:r>
            <a:r>
              <a:rPr lang="en-US" sz="2800" dirty="0" err="1" smtClean="0">
                <a:solidFill>
                  <a:schemeClr val="accent3"/>
                </a:solidFill>
              </a:rPr>
              <a:t>Dicono</a:t>
            </a:r>
            <a:r>
              <a:rPr lang="en-US" sz="2800" dirty="0" smtClean="0">
                <a:solidFill>
                  <a:schemeClr val="accent3"/>
                </a:solidFill>
              </a:rPr>
              <a:t>-Community Liaison</a:t>
            </a:r>
          </a:p>
          <a:p>
            <a:pPr marL="0" indent="0">
              <a:buNone/>
            </a:pPr>
            <a:endParaRPr lang="en-US" sz="2800" dirty="0" smtClean="0">
              <a:solidFill>
                <a:schemeClr val="accent3"/>
              </a:solidFill>
            </a:endParaRPr>
          </a:p>
          <a:p>
            <a:pPr marL="0" indent="0">
              <a:buNone/>
            </a:pPr>
            <a:endParaRPr lang="en-US" sz="28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" y="452718"/>
            <a:ext cx="7311490" cy="140053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        </a:t>
            </a:r>
            <a:r>
              <a:rPr lang="en-US" dirty="0" smtClean="0">
                <a:solidFill>
                  <a:srgbClr val="FFC000"/>
                </a:solidFill>
              </a:rPr>
              <a:t>Elementary</a:t>
            </a:r>
            <a:r>
              <a:rPr lang="en-US" dirty="0" smtClean="0">
                <a:solidFill>
                  <a:schemeClr val="accent3"/>
                </a:solidFill>
              </a:rPr>
              <a:t> vs. Junior     </a:t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>     High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>
          <a:xfrm>
            <a:off x="0" y="1752600"/>
            <a:ext cx="4495800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u="sng" dirty="0" smtClean="0">
                <a:solidFill>
                  <a:schemeClr val="accent3"/>
                </a:solidFill>
              </a:rPr>
              <a:t>Elementary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1 teacher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1 classroom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Multiple subjects 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2 recesses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Dress Code-</a:t>
            </a:r>
            <a:r>
              <a:rPr lang="en-US" sz="2400" b="1" dirty="0" smtClean="0">
                <a:solidFill>
                  <a:schemeClr val="accent3"/>
                </a:solidFill>
              </a:rPr>
              <a:t>Uniforms 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400-1000 students</a:t>
            </a:r>
          </a:p>
          <a:p>
            <a:pPr algn="ctr">
              <a:buNone/>
            </a:pPr>
            <a:endParaRPr lang="en-US" sz="2400" dirty="0" smtClean="0">
              <a:solidFill>
                <a:schemeClr val="accent3"/>
              </a:solidFill>
            </a:endParaRPr>
          </a:p>
          <a:p>
            <a:pPr algn="ctr">
              <a:buNone/>
            </a:pPr>
            <a:endParaRPr lang="en-US" sz="2400" u="sng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4572000" y="1752600"/>
            <a:ext cx="4572000" cy="510540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2400" u="sng" dirty="0" smtClean="0">
                <a:solidFill>
                  <a:schemeClr val="accent3"/>
                </a:solidFill>
              </a:rPr>
              <a:t>Junior High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7 teachers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7 classrooms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Multiple subjects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PE-no recess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Dress Code-</a:t>
            </a:r>
            <a:r>
              <a:rPr lang="en-US" sz="2400" b="1" dirty="0" smtClean="0">
                <a:solidFill>
                  <a:schemeClr val="accent3"/>
                </a:solidFill>
              </a:rPr>
              <a:t>Uniforms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4 min. passing periods</a:t>
            </a:r>
          </a:p>
          <a:p>
            <a:pPr algn="ctr">
              <a:buNone/>
            </a:pPr>
            <a:r>
              <a:rPr lang="en-US" sz="2400" dirty="0" smtClean="0">
                <a:solidFill>
                  <a:schemeClr val="accent3"/>
                </a:solidFill>
              </a:rPr>
              <a:t>1000+ students</a:t>
            </a:r>
            <a:endParaRPr lang="en-US" sz="2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4236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7</a:t>
            </a:r>
            <a:r>
              <a:rPr lang="en-US" baseline="30000" dirty="0" smtClean="0">
                <a:solidFill>
                  <a:schemeClr val="accent3"/>
                </a:solidFill>
              </a:rPr>
              <a:t>th</a:t>
            </a:r>
            <a:r>
              <a:rPr lang="en-US" dirty="0" smtClean="0">
                <a:solidFill>
                  <a:schemeClr val="accent3"/>
                </a:solidFill>
              </a:rPr>
              <a:t> Grade Classes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4710" y="1600200"/>
            <a:ext cx="8659290" cy="4343400"/>
          </a:xfrm>
        </p:spPr>
        <p:txBody>
          <a:bodyPr>
            <a:normAutofit lnSpcReduction="10000"/>
          </a:bodyPr>
          <a:lstStyle/>
          <a:p>
            <a:r>
              <a:rPr lang="en-US" sz="3500" b="1" dirty="0" smtClean="0">
                <a:solidFill>
                  <a:schemeClr val="accent3"/>
                </a:solidFill>
              </a:rPr>
              <a:t>All </a:t>
            </a:r>
            <a:r>
              <a:rPr lang="en-US" sz="3500" dirty="0" smtClean="0">
                <a:solidFill>
                  <a:schemeClr val="accent3"/>
                </a:solidFill>
              </a:rPr>
              <a:t>students take 7 classes</a:t>
            </a:r>
            <a:r>
              <a:rPr lang="en-US" sz="3500" b="1" dirty="0" smtClean="0">
                <a:solidFill>
                  <a:schemeClr val="accent3"/>
                </a:solidFill>
              </a:rPr>
              <a:t>:</a:t>
            </a:r>
          </a:p>
          <a:p>
            <a:pPr>
              <a:buNone/>
            </a:pPr>
            <a:r>
              <a:rPr lang="en-US" sz="3500" dirty="0" smtClean="0">
                <a:solidFill>
                  <a:schemeClr val="accent3"/>
                </a:solidFill>
              </a:rPr>
              <a:t>	-English</a:t>
            </a:r>
          </a:p>
          <a:p>
            <a:pPr>
              <a:buNone/>
            </a:pPr>
            <a:r>
              <a:rPr lang="en-US" sz="3500" dirty="0" smtClean="0">
                <a:solidFill>
                  <a:schemeClr val="accent3"/>
                </a:solidFill>
              </a:rPr>
              <a:t>	-Math </a:t>
            </a:r>
          </a:p>
          <a:p>
            <a:pPr>
              <a:buNone/>
            </a:pPr>
            <a:r>
              <a:rPr lang="en-US" sz="3500" dirty="0" smtClean="0">
                <a:solidFill>
                  <a:schemeClr val="accent3"/>
                </a:solidFill>
              </a:rPr>
              <a:t>	-World History</a:t>
            </a:r>
          </a:p>
          <a:p>
            <a:pPr>
              <a:buNone/>
            </a:pPr>
            <a:r>
              <a:rPr lang="en-US" sz="3500" dirty="0" smtClean="0">
                <a:solidFill>
                  <a:schemeClr val="accent3"/>
                </a:solidFill>
              </a:rPr>
              <a:t>	-Science</a:t>
            </a:r>
          </a:p>
          <a:p>
            <a:pPr>
              <a:buNone/>
            </a:pPr>
            <a:r>
              <a:rPr lang="en-US" sz="3500" dirty="0" smtClean="0">
                <a:solidFill>
                  <a:schemeClr val="accent3"/>
                </a:solidFill>
              </a:rPr>
              <a:t>	-PE</a:t>
            </a:r>
          </a:p>
          <a:p>
            <a:pPr>
              <a:buNone/>
            </a:pPr>
            <a:r>
              <a:rPr lang="en-US" sz="3500" dirty="0" smtClean="0">
                <a:solidFill>
                  <a:schemeClr val="accent3"/>
                </a:solidFill>
              </a:rPr>
              <a:t>	-2 Electives/Support Classes</a:t>
            </a:r>
          </a:p>
          <a:p>
            <a:pPr>
              <a:buNone/>
            </a:pPr>
            <a:endParaRPr lang="en-US" sz="2800" dirty="0" smtClean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8077200" cy="114300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What are Electives?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5257800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Electives are classes that the           student gets to choose</a:t>
            </a:r>
          </a:p>
          <a:p>
            <a:pPr marL="0" indent="0">
              <a:buNone/>
            </a:pPr>
            <a:endParaRPr lang="en-US" sz="3200" dirty="0" smtClean="0">
              <a:solidFill>
                <a:schemeClr val="accent3"/>
              </a:solidFill>
            </a:endParaRPr>
          </a:p>
          <a:p>
            <a:r>
              <a:rPr lang="en-US" sz="3200" b="1" u="sng" dirty="0" smtClean="0">
                <a:solidFill>
                  <a:schemeClr val="accent3"/>
                </a:solidFill>
              </a:rPr>
              <a:t>ALL</a:t>
            </a:r>
            <a:r>
              <a:rPr lang="en-US" sz="3200" dirty="0" smtClean="0">
                <a:solidFill>
                  <a:schemeClr val="accent3"/>
                </a:solidFill>
              </a:rPr>
              <a:t> students will get 1 or 2 electives of their choice based on their need for extra support in English Language Arts (ELA)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        English Classes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7244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All students will take a grade level appropriate English class (English 7, English 7 HP)</a:t>
            </a:r>
          </a:p>
          <a:p>
            <a:r>
              <a:rPr lang="en-US" sz="3200" dirty="0" smtClean="0">
                <a:solidFill>
                  <a:schemeClr val="accent3"/>
                </a:solidFill>
              </a:rPr>
              <a:t>The second English class, if appropriate, is a support class to help strengthen  the Language Arts skills and to help prepare the student for high school.  The focus of the class is on reading and writing.</a:t>
            </a:r>
            <a:endParaRPr lang="en-US" sz="3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Choosing Electives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5257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accent3"/>
                </a:solidFill>
              </a:rPr>
              <a:t>Students need to pick their top 4 choices of electives</a:t>
            </a:r>
          </a:p>
          <a:p>
            <a:r>
              <a:rPr lang="en-US" sz="3200" dirty="0" smtClean="0">
                <a:solidFill>
                  <a:schemeClr val="accent3"/>
                </a:solidFill>
              </a:rPr>
              <a:t>All electives are year-long</a:t>
            </a:r>
          </a:p>
          <a:p>
            <a:r>
              <a:rPr lang="en-US" sz="3200" dirty="0" smtClean="0">
                <a:solidFill>
                  <a:schemeClr val="accent3"/>
                </a:solidFill>
              </a:rPr>
              <a:t>Consider each class and choose carefully</a:t>
            </a:r>
          </a:p>
          <a:p>
            <a:r>
              <a:rPr lang="en-US" sz="3200" dirty="0" smtClean="0">
                <a:solidFill>
                  <a:schemeClr val="accent3"/>
                </a:solidFill>
              </a:rPr>
              <a:t>Descriptions of classes are on the  “Elective Choices” sheet in the registration packet</a:t>
            </a:r>
          </a:p>
          <a:p>
            <a:endParaRPr lang="en-US" sz="3200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accent3"/>
                </a:solidFill>
              </a:rPr>
              <a:t>Elective Choices</a:t>
            </a:r>
            <a:endParaRPr lang="en-US" dirty="0">
              <a:solidFill>
                <a:schemeClr val="accent3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371600"/>
            <a:ext cx="8915400" cy="5334000"/>
          </a:xfrm>
        </p:spPr>
        <p:txBody>
          <a:bodyPr>
            <a:normAutofit fontScale="77500" lnSpcReduction="20000"/>
          </a:bodyPr>
          <a:lstStyle/>
          <a:p>
            <a:r>
              <a:rPr lang="en-US" sz="2800" dirty="0" smtClean="0">
                <a:solidFill>
                  <a:schemeClr val="accent3"/>
                </a:solidFill>
              </a:rPr>
              <a:t>Art 1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Drama 1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Spanish for non-Spanish Speakers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Spanish for Spanish Speakers 1</a:t>
            </a:r>
            <a:r>
              <a:rPr lang="en-US" sz="2200" i="1" dirty="0" smtClean="0">
                <a:solidFill>
                  <a:schemeClr val="accent3"/>
                </a:solidFill>
              </a:rPr>
              <a:t>(must be a fluent Spanish speaker)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Choir 1 </a:t>
            </a:r>
            <a:r>
              <a:rPr lang="en-US" sz="2200" i="1" dirty="0" smtClean="0">
                <a:solidFill>
                  <a:schemeClr val="accent3"/>
                </a:solidFill>
              </a:rPr>
              <a:t>(Boy’s or Girl’s)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Journalism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Musical Theatre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Band 1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Memory Book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Elective Wheel </a:t>
            </a:r>
            <a:r>
              <a:rPr lang="en-US" sz="2200" i="1" dirty="0" smtClean="0">
                <a:solidFill>
                  <a:schemeClr val="accent3"/>
                </a:solidFill>
              </a:rPr>
              <a:t>(12 weeks of Computers, 12 weeks of Home Economics, 12 weeks of AVID)</a:t>
            </a:r>
          </a:p>
          <a:p>
            <a:r>
              <a:rPr lang="en-US" sz="2800" dirty="0" smtClean="0">
                <a:solidFill>
                  <a:schemeClr val="accent3"/>
                </a:solidFill>
              </a:rPr>
              <a:t>Science Elective Wheel </a:t>
            </a:r>
            <a:r>
              <a:rPr lang="en-US" sz="2200" i="1" dirty="0" smtClean="0">
                <a:solidFill>
                  <a:schemeClr val="accent3"/>
                </a:solidFill>
              </a:rPr>
              <a:t>(9 weeks of Marine Biology, 9 weeks of Forensics, 9 weeks of Environmental Science and 9 weeks of Food Science)</a:t>
            </a:r>
            <a:endParaRPr lang="en-US" sz="2200" i="1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F9C9D"/>
      </a:accent5>
      <a:accent6>
        <a:srgbClr val="9E5E9B"/>
      </a:accent6>
      <a:hlink>
        <a:srgbClr val="58C1BA"/>
      </a:hlink>
      <a:folHlink>
        <a:srgbClr val="9DD0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282</TotalTime>
  <Words>444</Words>
  <Application>Microsoft Office PowerPoint</Application>
  <PresentationFormat>On-screen Show (4:3)</PresentationFormat>
  <Paragraphs>100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Century Gothic</vt:lpstr>
      <vt:lpstr>Wingdings 3</vt:lpstr>
      <vt:lpstr>Ion</vt:lpstr>
      <vt:lpstr>     Ball Jr. High School Incoming 7th Grade  Parent Night</vt:lpstr>
      <vt:lpstr>                 Agenda</vt:lpstr>
      <vt:lpstr>Introductions</vt:lpstr>
      <vt:lpstr>        Elementary vs. Junior           High</vt:lpstr>
      <vt:lpstr>7th Grade Classes</vt:lpstr>
      <vt:lpstr>What are Electives?</vt:lpstr>
      <vt:lpstr>        English Classes</vt:lpstr>
      <vt:lpstr>Choosing Electives</vt:lpstr>
      <vt:lpstr>Elective Choices</vt:lpstr>
      <vt:lpstr>PowerPoint Presentation</vt:lpstr>
      <vt:lpstr>Registration Cards and Enrollment Forms are Due Back to the 6th Grade Teacher  Please return your registration card and registration papers completely filled out and signed </vt:lpstr>
      <vt:lpstr>Ball Basics….</vt:lpstr>
      <vt:lpstr>        Elementary vs. Junior           High</vt:lpstr>
      <vt:lpstr>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Ball Jr. High School Incoming 7th Grade  Parent Night</dc:title>
  <dc:creator>mounger_l</dc:creator>
  <cp:lastModifiedBy>Dabney, Karen</cp:lastModifiedBy>
  <cp:revision>56</cp:revision>
  <dcterms:created xsi:type="dcterms:W3CDTF">2011-01-19T19:33:16Z</dcterms:created>
  <dcterms:modified xsi:type="dcterms:W3CDTF">2015-02-12T02:13:07Z</dcterms:modified>
</cp:coreProperties>
</file>